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517" r:id="rId30"/>
    <p:sldId id="1509" r:id="rId31"/>
    <p:sldId id="597" r:id="rId32"/>
    <p:sldId id="599" r:id="rId33"/>
    <p:sldId id="595" r:id="rId34"/>
    <p:sldId id="1499" r:id="rId35"/>
    <p:sldId id="592" r:id="rId36"/>
    <p:sldId id="598" r:id="rId37"/>
    <p:sldId id="1478" r:id="rId38"/>
    <p:sldId id="1503" r:id="rId39"/>
    <p:sldId id="270" r:id="rId40"/>
    <p:sldId id="1500" r:id="rId41"/>
    <p:sldId id="1501" r:id="rId42"/>
    <p:sldId id="282" r:id="rId43"/>
    <p:sldId id="288" r:id="rId44"/>
    <p:sldId id="286" r:id="rId45"/>
    <p:sldId id="289" r:id="rId46"/>
    <p:sldId id="290" r:id="rId47"/>
    <p:sldId id="292" r:id="rId48"/>
    <p:sldId id="294" r:id="rId49"/>
    <p:sldId id="1513" r:id="rId50"/>
    <p:sldId id="1514" r:id="rId51"/>
    <p:sldId id="1515" r:id="rId52"/>
    <p:sldId id="1516" r:id="rId53"/>
    <p:sldId id="1517" r:id="rId54"/>
    <p:sldId id="1512" r:id="rId55"/>
    <p:sldId id="1496" r:id="rId56"/>
    <p:sldId id="1491" r:id="rId57"/>
    <p:sldId id="1507" r:id="rId58"/>
    <p:sldId id="1504" r:id="rId59"/>
    <p:sldId id="1492" r:id="rId60"/>
    <p:sldId id="1493" r:id="rId61"/>
    <p:sldId id="1494" r:id="rId62"/>
    <p:sldId id="1505" r:id="rId63"/>
    <p:sldId id="1487" r:id="rId64"/>
    <p:sldId id="1484" r:id="rId65"/>
    <p:sldId id="1481" r:id="rId66"/>
    <p:sldId id="1483" r:id="rId67"/>
    <p:sldId id="1480" r:id="rId68"/>
    <p:sldId id="1485" r:id="rId69"/>
    <p:sldId id="1489" r:id="rId70"/>
    <p:sldId id="665" r:id="rId71"/>
    <p:sldId id="1488" r:id="rId72"/>
    <p:sldId id="1469" r:id="rId73"/>
    <p:sldId id="1470" r:id="rId74"/>
    <p:sldId id="512" r:id="rId75"/>
    <p:sldId id="1486" r:id="rId76"/>
    <p:sldId id="490" r:id="rId77"/>
    <p:sldId id="1474" r:id="rId78"/>
    <p:sldId id="1475" r:id="rId79"/>
    <p:sldId id="1444" r:id="rId80"/>
    <p:sldId id="1449" r:id="rId81"/>
    <p:sldId id="1462" r:id="rId82"/>
    <p:sldId id="1454" r:id="rId83"/>
    <p:sldId id="518" r:id="rId84"/>
    <p:sldId id="589" r:id="rId85"/>
    <p:sldId id="587" r:id="rId86"/>
    <p:sldId id="1460" r:id="rId87"/>
    <p:sldId id="1506" r:id="rId88"/>
    <p:sldId id="1497" r:id="rId89"/>
    <p:sldId id="57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12"/>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Protocol_bp" id="{BB7F5356-3C4C-4515-939B-F2D5A9E528D3}">
          <p14:sldIdLst>
            <p14:sldId id="1449"/>
            <p14:sldId id="1462"/>
            <p14:sldId id="1454"/>
            <p14:sldId id="518"/>
            <p14:sldId id="589"/>
            <p14:sldId id="587"/>
            <p14:sldId id="1460"/>
          </p14:sldIdLst>
        </p14:section>
        <p14:section name="appendix" id="{78ABCED0-6BF5-1549-9AE9-25D49A8BF2DA}">
          <p14:sldIdLst>
            <p14:sldId id="1506"/>
            <p14:sldId id="1497"/>
            <p14:sldId id="5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96" autoAdjust="0"/>
    <p:restoredTop sz="58612" autoAdjust="0"/>
  </p:normalViewPr>
  <p:slideViewPr>
    <p:cSldViewPr snapToGrid="0">
      <p:cViewPr varScale="1">
        <p:scale>
          <a:sx n="54" d="100"/>
          <a:sy n="54" d="100"/>
        </p:scale>
        <p:origin x="2352" y="19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1/19/22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from QSU, thank you so much for being here today, Especially for the efforts Mary and Ni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between WT and </a:t>
            </a:r>
            <a:r>
              <a:rPr lang="en-US" sz="12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in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 in QSU.</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29</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30</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31</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35</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38</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40</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52</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57</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59</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60</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64</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67</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70</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71</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74</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76</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77</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78</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79</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82</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83</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84</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87</a:t>
            </a:fld>
            <a:endParaRPr lang="en-US"/>
          </a:p>
        </p:txBody>
      </p:sp>
    </p:spTree>
    <p:extLst>
      <p:ext uri="{BB962C8B-B14F-4D97-AF65-F5344CB8AC3E}">
        <p14:creationId xmlns:p14="http://schemas.microsoft.com/office/powerpoint/2010/main" val="345207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transcription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89</a:t>
            </a:fld>
            <a:endParaRPr lang="en-US"/>
          </a:p>
        </p:txBody>
      </p:sp>
    </p:spTree>
    <p:extLst>
      <p:ext uri="{BB962C8B-B14F-4D97-AF65-F5344CB8AC3E}">
        <p14:creationId xmlns:p14="http://schemas.microsoft.com/office/powerpoint/2010/main" val="267404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simple representation of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ea typeface="Times New Roman" panose="02020603050405020304" pitchFamily="18" charset="0"/>
              </a:rPr>
              <a:t>between WT and </a:t>
            </a:r>
            <a:r>
              <a:rPr lang="en-US" sz="18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1/19/22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1/19/22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1/19/22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1/19/22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1/19/22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1/19/22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1/19/22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1/19/22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1/19/22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1/19/22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1/19/22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1/19/22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30.png"/><Relationship Id="rId7"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26.tiff"/><Relationship Id="rId4" Type="http://schemas.openxmlformats.org/officeDocument/2006/relationships/image" Target="../media/image34.png"/><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3.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23.png"/><Relationship Id="rId9"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4.png"/><Relationship Id="rId7" Type="http://schemas.openxmlformats.org/officeDocument/2006/relationships/image" Target="../media/image55.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 Id="rId9" Type="http://schemas.openxmlformats.org/officeDocument/2006/relationships/image" Target="../media/image57.emf"/></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62.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8.png"/><Relationship Id="rId7"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8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59.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74.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58.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tiff"/></Relationships>
</file>

<file path=ppt/slides/_rels/slide8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tiff"/><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tiff"/><Relationship Id="rId7" Type="http://schemas.openxmlformats.org/officeDocument/2006/relationships/image" Target="../media/image13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26.tiff"/><Relationship Id="rId5" Type="http://schemas.openxmlformats.org/officeDocument/2006/relationships/image" Target="../media/image136.png"/><Relationship Id="rId10" Type="http://schemas.openxmlformats.org/officeDocument/2006/relationships/image" Target="../media/image27.jpeg"/><Relationship Id="rId4" Type="http://schemas.openxmlformats.org/officeDocument/2006/relationships/image" Target="../media/image135.png"/><Relationship Id="rId9"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6.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87.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image" Target="../media/image147.png"/><Relationship Id="rId7" Type="http://schemas.openxmlformats.org/officeDocument/2006/relationships/image" Target="../media/image150.jpeg"/><Relationship Id="rId12" Type="http://schemas.openxmlformats.org/officeDocument/2006/relationships/image" Target="../media/image7.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49.jpeg"/><Relationship Id="rId11" Type="http://schemas.openxmlformats.org/officeDocument/2006/relationships/image" Target="../media/image154.jpeg"/><Relationship Id="rId5" Type="http://schemas.openxmlformats.org/officeDocument/2006/relationships/image" Target="../media/image148.jpeg"/><Relationship Id="rId10" Type="http://schemas.openxmlformats.org/officeDocument/2006/relationships/image" Target="../media/image153.jpeg"/><Relationship Id="rId4" Type="http://schemas.openxmlformats.org/officeDocument/2006/relationships/image" Target="../media/image6.png"/><Relationship Id="rId9" Type="http://schemas.openxmlformats.org/officeDocument/2006/relationships/image" Target="../media/image152.jpeg"/></Relationships>
</file>

<file path=ppt/slides/_rels/slide88.xml.rels><?xml version="1.0" encoding="UTF-8" standalone="yes"?>
<Relationships xmlns="http://schemas.openxmlformats.org/package/2006/relationships"><Relationship Id="rId2" Type="http://schemas.openxmlformats.org/officeDocument/2006/relationships/hyperlink" Target="https://irm.med.upenn.edu/wp-content/uploads/sites/33/2021/03/IRM-2021-Heme-Symposium-Booklet_x.pdf"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58.jpeg"/><Relationship Id="rId13" Type="http://schemas.openxmlformats.org/officeDocument/2006/relationships/image" Target="../media/image163.jpeg"/><Relationship Id="rId3" Type="http://schemas.openxmlformats.org/officeDocument/2006/relationships/image" Target="../media/image147.png"/><Relationship Id="rId7" Type="http://schemas.openxmlformats.org/officeDocument/2006/relationships/image" Target="../media/image157.jpeg"/><Relationship Id="rId12" Type="http://schemas.openxmlformats.org/officeDocument/2006/relationships/image" Target="../media/image162.jpeg"/><Relationship Id="rId2" Type="http://schemas.openxmlformats.org/officeDocument/2006/relationships/notesSlide" Target="../notesSlides/notesSlide70.xml"/><Relationship Id="rId16"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56.jpeg"/><Relationship Id="rId11" Type="http://schemas.openxmlformats.org/officeDocument/2006/relationships/image" Target="../media/image161.jpeg"/><Relationship Id="rId5" Type="http://schemas.openxmlformats.org/officeDocument/2006/relationships/image" Target="../media/image155.jpeg"/><Relationship Id="rId15" Type="http://schemas.openxmlformats.org/officeDocument/2006/relationships/image" Target="../media/image165.png"/><Relationship Id="rId10" Type="http://schemas.openxmlformats.org/officeDocument/2006/relationships/image" Target="../media/image160.jpeg"/><Relationship Id="rId4" Type="http://schemas.openxmlformats.org/officeDocument/2006/relationships/image" Target="../media/image6.png"/><Relationship Id="rId9" Type="http://schemas.openxmlformats.org/officeDocument/2006/relationships/image" Target="../media/image159.jpeg"/><Relationship Id="rId14" Type="http://schemas.openxmlformats.org/officeDocument/2006/relationships/image" Target="../media/image164.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645666"/>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3087491"/>
            <a:ext cx="9144000" cy="949751"/>
          </a:xfrm>
        </p:spPr>
        <p:txBody>
          <a:bodyPr>
            <a:normAutofit/>
          </a:bodyPr>
          <a:lstStyle/>
          <a:p>
            <a:r>
              <a:rPr lang="en-US" dirty="0">
                <a:solidFill>
                  <a:srgbClr val="00395C"/>
                </a:solidFill>
              </a:rPr>
              <a:t>Xiang Li</a:t>
            </a:r>
          </a:p>
          <a:p>
            <a:r>
              <a:rPr lang="en-US" sz="1800" dirty="0">
                <a:solidFill>
                  <a:srgbClr val="00395C"/>
                </a:solidFill>
              </a:rPr>
              <a:t>01/20/2022</a:t>
            </a:r>
          </a:p>
        </p:txBody>
      </p:sp>
      <p:grpSp>
        <p:nvGrpSpPr>
          <p:cNvPr id="6" name="Group 5">
            <a:extLst>
              <a:ext uri="{FF2B5EF4-FFF2-40B4-BE49-F238E27FC236}">
                <a16:creationId xmlns:a16="http://schemas.microsoft.com/office/drawing/2014/main" id="{F785D690-DE26-409E-9D9D-92F5C128E75F}"/>
              </a:ext>
            </a:extLst>
          </p:cNvPr>
          <p:cNvGrpSpPr/>
          <p:nvPr/>
        </p:nvGrpSpPr>
        <p:grpSpPr>
          <a:xfrm>
            <a:off x="0" y="4348734"/>
            <a:ext cx="12153900" cy="2470108"/>
            <a:chOff x="0" y="4348734"/>
            <a:chExt cx="12153900" cy="2470108"/>
          </a:xfrm>
        </p:grpSpPr>
        <p:pic>
          <p:nvPicPr>
            <p:cNvPr id="8" name="Picture 7">
              <a:extLst>
                <a:ext uri="{FF2B5EF4-FFF2-40B4-BE49-F238E27FC236}">
                  <a16:creationId xmlns:a16="http://schemas.microsoft.com/office/drawing/2014/main" id="{7466B079-BAFC-B644-BF87-085C2B22F69A}"/>
                </a:ext>
              </a:extLst>
            </p:cNvPr>
            <p:cNvPicPr>
              <a:picLocks noChangeAspect="1"/>
            </p:cNvPicPr>
            <p:nvPr/>
          </p:nvPicPr>
          <p:blipFill>
            <a:blip r:embed="rId3"/>
            <a:stretch>
              <a:fillRect/>
            </a:stretch>
          </p:blipFill>
          <p:spPr>
            <a:xfrm>
              <a:off x="0" y="4348734"/>
              <a:ext cx="5486400" cy="850900"/>
            </a:xfrm>
            <a:prstGeom prst="rect">
              <a:avLst/>
            </a:prstGeom>
          </p:spPr>
        </p:pic>
        <p:pic>
          <p:nvPicPr>
            <p:cNvPr id="1030" name="Picture 6" descr="QSU group pic ">
              <a:extLst>
                <a:ext uri="{FF2B5EF4-FFF2-40B4-BE49-F238E27FC236}">
                  <a16:creationId xmlns:a16="http://schemas.microsoft.com/office/drawing/2014/main" id="{72E5B63C-D356-FF47-A168-CE95622F43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644" b="36675"/>
            <a:stretch/>
          </p:blipFill>
          <p:spPr bwMode="auto">
            <a:xfrm>
              <a:off x="2481193" y="5136134"/>
              <a:ext cx="9672707" cy="1682708"/>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9"/>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3" name="TextBox 12">
            <a:extLst>
              <a:ext uri="{FF2B5EF4-FFF2-40B4-BE49-F238E27FC236}">
                <a16:creationId xmlns:a16="http://schemas.microsoft.com/office/drawing/2014/main" id="{9313825C-3800-4F4A-9B72-43BB84C78869}"/>
              </a:ext>
            </a:extLst>
          </p:cNvPr>
          <p:cNvSpPr txBox="1"/>
          <p:nvPr/>
        </p:nvSpPr>
        <p:spPr>
          <a:xfrm>
            <a:off x="408910" y="5695176"/>
            <a:ext cx="6178550" cy="923330"/>
          </a:xfrm>
          <a:prstGeom prst="rect">
            <a:avLst/>
          </a:prstGeom>
          <a:noFill/>
        </p:spPr>
        <p:txBody>
          <a:bodyPr wrap="square">
            <a:spAutoFit/>
          </a:bodyPr>
          <a:lstStyle/>
          <a:p>
            <a:r>
              <a:rPr lang="en-US" dirty="0"/>
              <a:t>Special Thx to</a:t>
            </a:r>
          </a:p>
          <a:p>
            <a:r>
              <a:rPr lang="en-US" dirty="0"/>
              <a:t>Mary Boulos</a:t>
            </a:r>
          </a:p>
          <a:p>
            <a:r>
              <a:rPr lang="en-US" dirty="0"/>
              <a:t>Ni Deng </a:t>
            </a:r>
          </a:p>
        </p:txBody>
      </p:sp>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29</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30</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Failed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31</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34</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34</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36</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37</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41</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56086"/>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9"/>
            <a:ext cx="12192000" cy="5937892"/>
          </a:xfrm>
          <a:prstGeom prst="rect">
            <a:avLst/>
          </a:prstGeom>
        </p:spPr>
      </p:pic>
    </p:spTree>
    <p:extLst>
      <p:ext uri="{BB962C8B-B14F-4D97-AF65-F5344CB8AC3E}">
        <p14:creationId xmlns:p14="http://schemas.microsoft.com/office/powerpoint/2010/main" val="1919868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62</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65</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68</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70</a:t>
            </a:fld>
            <a:endParaRPr lang="en-US"/>
          </a:p>
        </p:txBody>
      </p:sp>
    </p:spTree>
    <p:extLst>
      <p:ext uri="{BB962C8B-B14F-4D97-AF65-F5344CB8AC3E}">
        <p14:creationId xmlns:p14="http://schemas.microsoft.com/office/powerpoint/2010/main" val="37461012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71</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73</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1/19/22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74</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1/19/22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76</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79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81</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82</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Architecture in </a:t>
            </a:r>
            <a:r>
              <a:rPr lang="en-US" sz="3600" dirty="0">
                <a:solidFill>
                  <a:srgbClr val="00B0F0"/>
                </a:solidFill>
              </a:rPr>
              <a:t>Transcription Regulation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83</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Tree>
    <p:extLst>
      <p:ext uri="{BB962C8B-B14F-4D97-AF65-F5344CB8AC3E}">
        <p14:creationId xmlns:p14="http://schemas.microsoft.com/office/powerpoint/2010/main" val="2898049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84</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85</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A48-AD59-498D-BFAF-BE2FD55B99FB}"/>
              </a:ext>
            </a:extLst>
          </p:cNvPr>
          <p:cNvSpPr>
            <a:spLocks noGrp="1"/>
          </p:cNvSpPr>
          <p:nvPr>
            <p:ph type="title"/>
          </p:nvPr>
        </p:nvSpPr>
        <p:spPr/>
        <p:txBody>
          <a:bodyPr/>
          <a:lstStyle/>
          <a:p>
            <a:r>
              <a:rPr lang="en-US" dirty="0" err="1"/>
              <a:t>Cohesin</a:t>
            </a:r>
            <a:endParaRPr lang="en-US" dirty="0"/>
          </a:p>
        </p:txBody>
      </p:sp>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86</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Tree>
    <p:extLst>
      <p:ext uri="{BB962C8B-B14F-4D97-AF65-F5344CB8AC3E}">
        <p14:creationId xmlns:p14="http://schemas.microsoft.com/office/powerpoint/2010/main" val="2271242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13021" y="2577516"/>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524000" y="387145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Sep.15.2021</a:t>
            </a:r>
          </a:p>
        </p:txBody>
      </p:sp>
      <p:sp>
        <p:nvSpPr>
          <p:cNvPr id="5" name="Slide Number Placeholder 4">
            <a:extLst>
              <a:ext uri="{FF2B5EF4-FFF2-40B4-BE49-F238E27FC236}">
                <a16:creationId xmlns:a16="http://schemas.microsoft.com/office/drawing/2014/main" id="{824FECF8-7CEC-4E86-BAE4-A293F4E812AD}"/>
              </a:ext>
            </a:extLst>
          </p:cNvPr>
          <p:cNvSpPr>
            <a:spLocks noGrp="1"/>
          </p:cNvSpPr>
          <p:nvPr>
            <p:ph type="sldNum" sz="quarter" idx="12"/>
          </p:nvPr>
        </p:nvSpPr>
        <p:spPr/>
        <p:txBody>
          <a:bodyPr/>
          <a:lstStyle/>
          <a:p>
            <a:fld id="{05F13240-7A30-43F2-A891-57B4712D9498}" type="slidenum">
              <a:rPr lang="en-US" smtClean="0"/>
              <a:t>87</a:t>
            </a:fld>
            <a:endParaRPr lang="en-US" dirty="0"/>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Xiaoyu Chen">
            <a:extLst>
              <a:ext uri="{FF2B5EF4-FFF2-40B4-BE49-F238E27FC236}">
                <a16:creationId xmlns:a16="http://schemas.microsoft.com/office/drawing/2014/main" id="{D9AFFC2D-3BA4-2E47-BC60-6DF923425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2653" y="515583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FF3F3C-8FCD-42B3-9FBF-CCD4A2219A0B}"/>
              </a:ext>
            </a:extLst>
          </p:cNvPr>
          <p:cNvSpPr txBox="1"/>
          <p:nvPr/>
        </p:nvSpPr>
        <p:spPr>
          <a:xfrm>
            <a:off x="838199" y="6172088"/>
            <a:ext cx="10108131" cy="369332"/>
          </a:xfrm>
          <a:prstGeom prst="rect">
            <a:avLst/>
          </a:prstGeom>
          <a:noFill/>
        </p:spPr>
        <p:txBody>
          <a:bodyPr wrap="square">
            <a:spAutoFit/>
          </a:bodyPr>
          <a:lstStyle/>
          <a:p>
            <a:r>
              <a:rPr lang="en-US" b="0" i="0" dirty="0">
                <a:solidFill>
                  <a:srgbClr val="00395C"/>
                </a:solidFill>
                <a:effectLst/>
              </a:rPr>
              <a:t>  </a:t>
            </a:r>
            <a:r>
              <a:rPr lang="en-US" b="0" i="0" dirty="0" err="1">
                <a:solidFill>
                  <a:srgbClr val="00395C"/>
                </a:solidFill>
                <a:effectLst/>
              </a:rPr>
              <a:t>Mimmi</a:t>
            </a:r>
            <a:r>
              <a:rPr lang="en-US" b="0" i="0" dirty="0">
                <a:solidFill>
                  <a:srgbClr val="00395C"/>
                </a:solidFill>
                <a:effectLst/>
              </a:rPr>
              <a:t>                 Saurabh                      Alex                   </a:t>
            </a:r>
            <a:r>
              <a:rPr lang="en-US" b="0" i="0" dirty="0" err="1">
                <a:solidFill>
                  <a:srgbClr val="00395C"/>
                </a:solidFill>
                <a:effectLst/>
              </a:rPr>
              <a:t>Xiaoyu</a:t>
            </a:r>
            <a:r>
              <a:rPr lang="en-US" b="0" i="0" dirty="0">
                <a:solidFill>
                  <a:srgbClr val="00395C"/>
                </a:solidFill>
                <a:effectLst/>
              </a:rPr>
              <a:t>                Andrew          </a:t>
            </a:r>
            <a:r>
              <a:rPr lang="en-US" b="0" i="0" dirty="0" err="1">
                <a:solidFill>
                  <a:srgbClr val="00395C"/>
                </a:solidFill>
                <a:effectLst/>
              </a:rPr>
              <a:t>Chamith</a:t>
            </a:r>
            <a:r>
              <a:rPr lang="en-US" b="0" i="0" dirty="0">
                <a:solidFill>
                  <a:srgbClr val="00395C"/>
                </a:solidFill>
                <a:effectLst/>
              </a:rPr>
              <a:t>                David</a:t>
            </a:r>
            <a:endParaRPr lang="en-US" dirty="0">
              <a:solidFill>
                <a:srgbClr val="00395C"/>
              </a:solidFill>
            </a:endParaRPr>
          </a:p>
        </p:txBody>
      </p:sp>
      <p:pic>
        <p:nvPicPr>
          <p:cNvPr id="6" name="Picture 4" descr="Mimmi Ballard">
            <a:extLst>
              <a:ext uri="{FF2B5EF4-FFF2-40B4-BE49-F238E27FC236}">
                <a16:creationId xmlns:a16="http://schemas.microsoft.com/office/drawing/2014/main" id="{C72D5915-BBC4-48BE-8FF6-DA7D70C2C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524" y="514099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urabh Paliwal">
            <a:extLst>
              <a:ext uri="{FF2B5EF4-FFF2-40B4-BE49-F238E27FC236}">
                <a16:creationId xmlns:a16="http://schemas.microsoft.com/office/drawing/2014/main" id="{661D57AB-782E-4C76-ABBF-AA660A2D25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053" y="515399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ex Adai">
            <a:extLst>
              <a:ext uri="{FF2B5EF4-FFF2-40B4-BE49-F238E27FC236}">
                <a16:creationId xmlns:a16="http://schemas.microsoft.com/office/drawing/2014/main" id="{6366FC54-937A-4F11-817E-7B3B036FA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4122" y="51626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irnberg">
            <a:extLst>
              <a:ext uri="{FF2B5EF4-FFF2-40B4-BE49-F238E27FC236}">
                <a16:creationId xmlns:a16="http://schemas.microsoft.com/office/drawing/2014/main" id="{91CA0034-2B61-4337-93B0-5C76F80C93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1184" y="515583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mith Fonseka">
            <a:extLst>
              <a:ext uri="{FF2B5EF4-FFF2-40B4-BE49-F238E27FC236}">
                <a16:creationId xmlns:a16="http://schemas.microsoft.com/office/drawing/2014/main" id="{89DD1998-A143-4E2B-9A5F-A7F0311DF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6446" y="51533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vid Kuo">
            <a:extLst>
              <a:ext uri="{FF2B5EF4-FFF2-40B4-BE49-F238E27FC236}">
                <a16:creationId xmlns:a16="http://schemas.microsoft.com/office/drawing/2014/main" id="{BF7A9393-8791-4439-960C-F6C1B5101A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3831" y="515331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92C3FF-0D4A-4051-AFCD-BE1415D44292}"/>
              </a:ext>
            </a:extLst>
          </p:cNvPr>
          <p:cNvSpPr txBox="1"/>
          <p:nvPr/>
        </p:nvSpPr>
        <p:spPr>
          <a:xfrm>
            <a:off x="848832" y="6419575"/>
            <a:ext cx="10240927" cy="369332"/>
          </a:xfrm>
          <a:prstGeom prst="rect">
            <a:avLst/>
          </a:prstGeom>
          <a:noFill/>
        </p:spPr>
        <p:txBody>
          <a:bodyPr wrap="square">
            <a:spAutoFit/>
          </a:bodyPr>
          <a:lstStyle/>
          <a:p>
            <a:r>
              <a:rPr lang="en-US" b="0" i="0" dirty="0">
                <a:solidFill>
                  <a:srgbClr val="00395C"/>
                </a:solidFill>
                <a:effectLst/>
              </a:rPr>
              <a:t>  Ballard                  </a:t>
            </a:r>
            <a:r>
              <a:rPr lang="en-US" b="0" i="0" dirty="0" err="1">
                <a:solidFill>
                  <a:srgbClr val="00395C"/>
                </a:solidFill>
                <a:effectLst/>
              </a:rPr>
              <a:t>Paliwal</a:t>
            </a:r>
            <a:r>
              <a:rPr lang="en-US" b="0" i="0" dirty="0">
                <a:solidFill>
                  <a:srgbClr val="00395C"/>
                </a:solidFill>
                <a:effectLst/>
              </a:rPr>
              <a:t>                       Adai                    Chen                 </a:t>
            </a:r>
            <a:r>
              <a:rPr lang="en-US" b="0" i="0" dirty="0" err="1">
                <a:solidFill>
                  <a:srgbClr val="00395C"/>
                </a:solidFill>
                <a:effectLst/>
              </a:rPr>
              <a:t>Birnberg</a:t>
            </a:r>
            <a:r>
              <a:rPr lang="en-US" b="0" i="0" dirty="0">
                <a:solidFill>
                  <a:srgbClr val="00395C"/>
                </a:solidFill>
                <a:effectLst/>
              </a:rPr>
              <a:t>          Fonseka                 </a:t>
            </a:r>
            <a:r>
              <a:rPr lang="en-US" b="0" i="0" dirty="0" err="1">
                <a:solidFill>
                  <a:srgbClr val="00395C"/>
                </a:solidFill>
                <a:effectLst/>
              </a:rPr>
              <a:t>Kuo</a:t>
            </a:r>
            <a:endParaRPr lang="en-US" dirty="0">
              <a:solidFill>
                <a:srgbClr val="00395C"/>
              </a:solidFill>
            </a:endParaRPr>
          </a:p>
        </p:txBody>
      </p:sp>
      <p:pic>
        <p:nvPicPr>
          <p:cNvPr id="1040" name="Picture 16" descr="Home - Sana Biotechnology">
            <a:extLst>
              <a:ext uri="{FF2B5EF4-FFF2-40B4-BE49-F238E27FC236}">
                <a16:creationId xmlns:a16="http://schemas.microsoft.com/office/drawing/2014/main" id="{952D0E57-7D87-4DA8-A9BE-811A5D77E36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1082"/>
          <a:stretch/>
        </p:blipFill>
        <p:spPr bwMode="auto">
          <a:xfrm>
            <a:off x="1903832" y="3915311"/>
            <a:ext cx="2092847" cy="1387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C853933E-1362-4BA9-81EF-80D950720A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634"/>
          <a:stretch/>
        </p:blipFill>
        <p:spPr bwMode="auto">
          <a:xfrm>
            <a:off x="8699715" y="3739103"/>
            <a:ext cx="1194362" cy="174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810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BBB604-AC95-824A-80F7-2F3011EDCAB7}"/>
              </a:ext>
            </a:extLst>
          </p:cNvPr>
          <p:cNvSpPr>
            <a:spLocks noGrp="1"/>
          </p:cNvSpPr>
          <p:nvPr>
            <p:ph type="sldNum" sz="quarter" idx="12"/>
          </p:nvPr>
        </p:nvSpPr>
        <p:spPr/>
        <p:txBody>
          <a:bodyPr/>
          <a:lstStyle/>
          <a:p>
            <a:fld id="{DBA6DB61-4362-44D1-BB09-4F1914041657}" type="slidenum">
              <a:rPr lang="en-US" smtClean="0"/>
              <a:t>88</a:t>
            </a:fld>
            <a:endParaRPr lang="en-US"/>
          </a:p>
        </p:txBody>
      </p:sp>
      <p:sp>
        <p:nvSpPr>
          <p:cNvPr id="5" name="Rectangle 4">
            <a:extLst>
              <a:ext uri="{FF2B5EF4-FFF2-40B4-BE49-F238E27FC236}">
                <a16:creationId xmlns:a16="http://schemas.microsoft.com/office/drawing/2014/main" id="{4F977375-55FE-3845-80B6-D10A8AFE9F6C}"/>
              </a:ext>
            </a:extLst>
          </p:cNvPr>
          <p:cNvSpPr/>
          <p:nvPr/>
        </p:nvSpPr>
        <p:spPr>
          <a:xfrm>
            <a:off x="914400" y="715000"/>
            <a:ext cx="10439400" cy="3693319"/>
          </a:xfrm>
          <a:prstGeom prst="rect">
            <a:avLst/>
          </a:prstGeom>
        </p:spPr>
        <p:txBody>
          <a:bodyPr wrap="square">
            <a:spAutoFit/>
          </a:bodyPr>
          <a:lstStyle/>
          <a:p>
            <a:r>
              <a:rPr lang="en-US" dirty="0" err="1">
                <a:solidFill>
                  <a:srgbClr val="00395C"/>
                </a:solidFill>
                <a:latin typeface="Roboto" panose="02000000000000000000" pitchFamily="2" charset="0"/>
              </a:rPr>
              <a:t>Indu</a:t>
            </a:r>
            <a:r>
              <a:rPr lang="en-US" dirty="0">
                <a:solidFill>
                  <a:srgbClr val="00395C"/>
                </a:solidFill>
                <a:latin typeface="Roboto" panose="02000000000000000000" pitchFamily="2" charset="0"/>
              </a:rPr>
              <a:t> Ramachandran – Director, Head of Translational Development </a:t>
            </a:r>
          </a:p>
          <a:p>
            <a:r>
              <a:rPr lang="en-US" dirty="0">
                <a:solidFill>
                  <a:srgbClr val="00395C"/>
                </a:solidFill>
                <a:latin typeface="Roboto" panose="02000000000000000000" pitchFamily="2" charset="0"/>
              </a:rPr>
              <a:t>Gloria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 Sr. Scientist, Molecular Biomarker Assays </a:t>
            </a:r>
            <a:r>
              <a:rPr lang="en-US" dirty="0">
                <a:solidFill>
                  <a:srgbClr val="00395C"/>
                </a:solidFill>
                <a:latin typeface="Roboto" panose="02000000000000000000" pitchFamily="2" charset="0"/>
                <a:hlinkClick r:id="rId2"/>
              </a:rPr>
              <a:t>https://irm.med.upenn.edu/wp-content/uploads/sites/33/2021/03/IRM-2021-Heme-Symposium-Booklet_x.pdf</a:t>
            </a:r>
            <a:endParaRPr lang="en-US" dirty="0">
              <a:solidFill>
                <a:srgbClr val="00395C"/>
              </a:solidFill>
              <a:latin typeface="Roboto" panose="02000000000000000000" pitchFamily="2" charset="0"/>
            </a:endParaRPr>
          </a:p>
          <a:p>
            <a:endParaRPr lang="en-US" dirty="0">
              <a:solidFill>
                <a:srgbClr val="00395C"/>
              </a:solidFill>
              <a:latin typeface="Roboto" panose="02000000000000000000" pitchFamily="2" charset="0"/>
            </a:endParaRPr>
          </a:p>
          <a:p>
            <a:r>
              <a:rPr lang="en-US" dirty="0" err="1">
                <a:solidFill>
                  <a:srgbClr val="00395C"/>
                </a:solidFill>
                <a:latin typeface="Roboto" panose="02000000000000000000" pitchFamily="2" charset="0"/>
              </a:rPr>
              <a:t>Amarin</a:t>
            </a:r>
            <a:r>
              <a:rPr lang="en-US" dirty="0">
                <a:solidFill>
                  <a:srgbClr val="00395C"/>
                </a:solidFill>
                <a:latin typeface="Roboto" panose="02000000000000000000" pitchFamily="2" charset="0"/>
              </a:rPr>
              <a:t> Cogburn – Scientist, Analytical Development </a:t>
            </a:r>
          </a:p>
          <a:p>
            <a:r>
              <a:rPr lang="en-US" dirty="0">
                <a:solidFill>
                  <a:srgbClr val="00395C"/>
                </a:solidFill>
                <a:latin typeface="Roboto" panose="02000000000000000000" pitchFamily="2" charset="0"/>
              </a:rPr>
              <a:t>Liam Chung – Scientist, Analytical Development </a:t>
            </a:r>
          </a:p>
          <a:p>
            <a:r>
              <a:rPr lang="en-US" dirty="0">
                <a:solidFill>
                  <a:srgbClr val="00395C"/>
                </a:solidFill>
                <a:latin typeface="Roboto" panose="02000000000000000000" pitchFamily="2" charset="0"/>
              </a:rPr>
              <a:t>Scott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 Associate Director, People Team </a:t>
            </a:r>
          </a:p>
          <a:p>
            <a:r>
              <a:rPr lang="en-US" dirty="0">
                <a:solidFill>
                  <a:srgbClr val="00395C"/>
                </a:solidFill>
                <a:latin typeface="Roboto" panose="02000000000000000000" pitchFamily="2" charset="0"/>
              </a:rPr>
              <a:t>Rupesh Amin - Lead, Cancer and Synthetic Biology</a:t>
            </a:r>
          </a:p>
          <a:p>
            <a:r>
              <a:rPr lang="en-US" dirty="0">
                <a:solidFill>
                  <a:srgbClr val="00395C"/>
                </a:solidFill>
                <a:latin typeface="Roboto" panose="02000000000000000000" pitchFamily="2" charset="0"/>
              </a:rPr>
              <a:t>Ashwini Balakrishnan - Senior Scientist, Cancer Biology</a:t>
            </a:r>
          </a:p>
          <a:p>
            <a:r>
              <a:rPr lang="en-US" dirty="0">
                <a:solidFill>
                  <a:srgbClr val="00395C"/>
                </a:solidFill>
                <a:latin typeface="Roboto" panose="02000000000000000000" pitchFamily="2" charset="0"/>
              </a:rPr>
              <a:t>Evan Thomas - Scientist, Cancer Biology</a:t>
            </a:r>
          </a:p>
          <a:p>
            <a:r>
              <a:rPr lang="en-US" dirty="0">
                <a:solidFill>
                  <a:srgbClr val="00395C"/>
                </a:solidFill>
                <a:latin typeface="Roboto" panose="02000000000000000000" pitchFamily="2" charset="0"/>
              </a:rPr>
              <a:t>Lucas Thompson – Principal Scientist </a:t>
            </a:r>
          </a:p>
          <a:p>
            <a:r>
              <a:rPr lang="en-US" dirty="0" err="1">
                <a:solidFill>
                  <a:srgbClr val="00395C"/>
                </a:solidFill>
                <a:latin typeface="Roboto" panose="02000000000000000000" pitchFamily="2" charset="0"/>
              </a:rPr>
              <a:t>Ohad</a:t>
            </a:r>
            <a:r>
              <a:rPr lang="en-US" dirty="0">
                <a:solidFill>
                  <a:srgbClr val="00395C"/>
                </a:solidFill>
                <a:latin typeface="Roboto" panose="02000000000000000000" pitchFamily="2" charset="0"/>
              </a:rPr>
              <a:t> Manor – Lead, Computational Biology</a:t>
            </a:r>
            <a:endParaRPr lang="en-US" dirty="0">
              <a:solidFill>
                <a:srgbClr val="00395C"/>
              </a:solidFill>
            </a:endParaRPr>
          </a:p>
          <a:p>
            <a:endParaRPr lang="en-US" dirty="0">
              <a:solidFill>
                <a:srgbClr val="00395C"/>
              </a:solidFill>
              <a:latin typeface="Roboto" panose="02000000000000000000" pitchFamily="2" charset="0"/>
            </a:endParaRPr>
          </a:p>
        </p:txBody>
      </p:sp>
    </p:spTree>
    <p:extLst>
      <p:ext uri="{BB962C8B-B14F-4D97-AF65-F5344CB8AC3E}">
        <p14:creationId xmlns:p14="http://schemas.microsoft.com/office/powerpoint/2010/main" val="25927520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02191" y="2173704"/>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474770" y="331896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Sep.22.2021</a:t>
            </a:r>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557486-7461-CC49-9FD4-0F425E9DBEB9}"/>
              </a:ext>
            </a:extLst>
          </p:cNvPr>
          <p:cNvSpPr/>
          <p:nvPr/>
        </p:nvSpPr>
        <p:spPr>
          <a:xfrm>
            <a:off x="502191" y="6178296"/>
            <a:ext cx="11423497" cy="400110"/>
          </a:xfrm>
          <a:prstGeom prst="rect">
            <a:avLst/>
          </a:prstGeom>
        </p:spPr>
        <p:txBody>
          <a:bodyPr wrap="square">
            <a:spAutoFit/>
          </a:bodyPr>
          <a:lstStyle/>
          <a:p>
            <a:r>
              <a:rPr lang="en-US" sz="2000" dirty="0" err="1">
                <a:solidFill>
                  <a:srgbClr val="00395C"/>
                </a:solidFill>
              </a:rPr>
              <a:t>Indu</a:t>
            </a:r>
            <a:r>
              <a:rPr lang="en-US" sz="2000" dirty="0">
                <a:solidFill>
                  <a:srgbClr val="00395C"/>
                </a:solidFill>
              </a:rPr>
              <a:t>            Gloria         </a:t>
            </a:r>
            <a:r>
              <a:rPr lang="en-US" sz="2000" dirty="0" err="1">
                <a:solidFill>
                  <a:srgbClr val="00395C"/>
                </a:solidFill>
              </a:rPr>
              <a:t>Amarin</a:t>
            </a:r>
            <a:r>
              <a:rPr lang="en-US" sz="2000" dirty="0">
                <a:solidFill>
                  <a:srgbClr val="00395C"/>
                </a:solidFill>
              </a:rPr>
              <a:t>      Liam         Scott           Rupesh     Ashwini           Evan            Lucas            </a:t>
            </a:r>
            <a:r>
              <a:rPr lang="en-US" sz="2000" dirty="0" err="1">
                <a:solidFill>
                  <a:srgbClr val="00395C"/>
                </a:solidFill>
              </a:rPr>
              <a:t>Ohad</a:t>
            </a:r>
            <a:endParaRPr lang="en-US" sz="2000" dirty="0">
              <a:solidFill>
                <a:srgbClr val="00395C"/>
              </a:solidFill>
            </a:endParaRPr>
          </a:p>
        </p:txBody>
      </p:sp>
      <p:pic>
        <p:nvPicPr>
          <p:cNvPr id="23" name="Picture 4" descr="Indu’s profile picture">
            <a:extLst>
              <a:ext uri="{FF2B5EF4-FFF2-40B4-BE49-F238E27FC236}">
                <a16:creationId xmlns:a16="http://schemas.microsoft.com/office/drawing/2014/main" id="{9376B130-0E4E-4C44-AD90-970913CEF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70" y="511265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loria Jih">
            <a:extLst>
              <a:ext uri="{FF2B5EF4-FFF2-40B4-BE49-F238E27FC236}">
                <a16:creationId xmlns:a16="http://schemas.microsoft.com/office/drawing/2014/main" id="{453BA306-BACB-9F4A-96E6-66A77F9ED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rin’s profile picture">
            <a:extLst>
              <a:ext uri="{FF2B5EF4-FFF2-40B4-BE49-F238E27FC236}">
                <a16:creationId xmlns:a16="http://schemas.microsoft.com/office/drawing/2014/main" id="{A4A4B048-09A7-7946-AFBD-925C0ABE9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5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am Chung">
            <a:extLst>
              <a:ext uri="{FF2B5EF4-FFF2-40B4-BE49-F238E27FC236}">
                <a16:creationId xmlns:a16="http://schemas.microsoft.com/office/drawing/2014/main" id="{F36EEA4C-0D01-FC41-A101-686CAF8E1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2851" y="5085989"/>
            <a:ext cx="738584"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ott Canavera">
            <a:extLst>
              <a:ext uri="{FF2B5EF4-FFF2-40B4-BE49-F238E27FC236}">
                <a16:creationId xmlns:a16="http://schemas.microsoft.com/office/drawing/2014/main" id="{F95D8DB2-3621-3843-B579-1DDACD650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4345" y="5081099"/>
            <a:ext cx="1143777" cy="11437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pesh Amin">
            <a:extLst>
              <a:ext uri="{FF2B5EF4-FFF2-40B4-BE49-F238E27FC236}">
                <a16:creationId xmlns:a16="http://schemas.microsoft.com/office/drawing/2014/main" id="{A857E208-BAFF-404A-AFDA-EEB5989A0D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737"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shwini Balakrishnan">
            <a:extLst>
              <a:ext uri="{FF2B5EF4-FFF2-40B4-BE49-F238E27FC236}">
                <a16:creationId xmlns:a16="http://schemas.microsoft.com/office/drawing/2014/main" id="{8FA61FE5-9B9D-C248-B3B3-E047034181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9461"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van Thomas">
            <a:extLst>
              <a:ext uri="{FF2B5EF4-FFF2-40B4-BE49-F238E27FC236}">
                <a16:creationId xmlns:a16="http://schemas.microsoft.com/office/drawing/2014/main" id="{BEB0A594-33F9-4047-AC4F-AE1AFEB50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4339" y="508680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ucas Thompson">
            <a:extLst>
              <a:ext uri="{FF2B5EF4-FFF2-40B4-BE49-F238E27FC236}">
                <a16:creationId xmlns:a16="http://schemas.microsoft.com/office/drawing/2014/main" id="{6370E094-568E-6949-88E9-C1C9033BFC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2226" y="5090905"/>
            <a:ext cx="1135575" cy="1135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had Manor, PhD">
            <a:extLst>
              <a:ext uri="{FF2B5EF4-FFF2-40B4-BE49-F238E27FC236}">
                <a16:creationId xmlns:a16="http://schemas.microsoft.com/office/drawing/2014/main" id="{8F51CB40-2772-A444-818F-D80F50C4A0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81912" y="5096878"/>
            <a:ext cx="1143776" cy="114377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58DF4E2-2ACD-CA4C-BE88-0FEBEAF8FE02}"/>
              </a:ext>
            </a:extLst>
          </p:cNvPr>
          <p:cNvSpPr/>
          <p:nvPr/>
        </p:nvSpPr>
        <p:spPr>
          <a:xfrm>
            <a:off x="33025" y="6488668"/>
            <a:ext cx="12027489" cy="369332"/>
          </a:xfrm>
          <a:prstGeom prst="rect">
            <a:avLst/>
          </a:prstGeom>
        </p:spPr>
        <p:txBody>
          <a:bodyPr wrap="square">
            <a:spAutoFit/>
          </a:bodyPr>
          <a:lstStyle/>
          <a:p>
            <a:r>
              <a:rPr lang="en-US" dirty="0">
                <a:solidFill>
                  <a:srgbClr val="00395C"/>
                </a:solidFill>
                <a:latin typeface="Roboto" panose="02000000000000000000" pitchFamily="2" charset="0"/>
              </a:rPr>
              <a:t>Ramachandran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Cogburn    Chung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Amin    Balakrishnan   Thomas     Thompson      Manor</a:t>
            </a:r>
            <a:endParaRPr lang="en-US" dirty="0">
              <a:solidFill>
                <a:srgbClr val="00395C"/>
              </a:solidFill>
            </a:endParaRPr>
          </a:p>
        </p:txBody>
      </p:sp>
      <p:pic>
        <p:nvPicPr>
          <p:cNvPr id="1050" name="Picture 26" descr="Home | Century Therapeutics">
            <a:extLst>
              <a:ext uri="{FF2B5EF4-FFF2-40B4-BE49-F238E27FC236}">
                <a16:creationId xmlns:a16="http://schemas.microsoft.com/office/drawing/2014/main" id="{AE306EC5-05C3-E14E-B88F-319A6657C39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72279"/>
          <a:stretch/>
        </p:blipFill>
        <p:spPr bwMode="auto">
          <a:xfrm>
            <a:off x="2586990" y="3401894"/>
            <a:ext cx="1129436" cy="114350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entury Therapeutics Launches With USD 250M Financing for Induced  Pluripotent Stem Cell (iPSC) Allogeneic Cell Therapy Platform | Business  Wire">
            <a:extLst>
              <a:ext uri="{FF2B5EF4-FFF2-40B4-BE49-F238E27FC236}">
                <a16:creationId xmlns:a16="http://schemas.microsoft.com/office/drawing/2014/main" id="{BFA600F4-A02E-BA49-9942-688935858F23}"/>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0082" t="19348" b="21976"/>
          <a:stretch/>
        </p:blipFill>
        <p:spPr bwMode="auto">
          <a:xfrm>
            <a:off x="7837635" y="3406321"/>
            <a:ext cx="3253352" cy="1365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C91E15-761A-6B4F-8F41-55CF65721E23}"/>
              </a:ext>
            </a:extLst>
          </p:cNvPr>
          <p:cNvSpPr/>
          <p:nvPr/>
        </p:nvSpPr>
        <p:spPr>
          <a:xfrm>
            <a:off x="8445893" y="3416303"/>
            <a:ext cx="1944443" cy="400110"/>
          </a:xfrm>
          <a:prstGeom prst="rect">
            <a:avLst/>
          </a:prstGeom>
        </p:spPr>
        <p:txBody>
          <a:bodyPr wrap="none">
            <a:spAutoFit/>
          </a:bodyPr>
          <a:lstStyle/>
          <a:p>
            <a:r>
              <a:rPr lang="en-US" sz="2000" dirty="0">
                <a:solidFill>
                  <a:srgbClr val="00395C"/>
                </a:solidFill>
              </a:rPr>
              <a:t>For audiences in </a:t>
            </a:r>
          </a:p>
        </p:txBody>
      </p:sp>
    </p:spTree>
    <p:extLst>
      <p:ext uri="{BB962C8B-B14F-4D97-AF65-F5344CB8AC3E}">
        <p14:creationId xmlns:p14="http://schemas.microsoft.com/office/powerpoint/2010/main" val="212095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41471</TotalTime>
  <Words>11400</Words>
  <Application>Microsoft Macintosh PowerPoint</Application>
  <PresentationFormat>Widescreen</PresentationFormat>
  <Paragraphs>1222</Paragraphs>
  <Slides>89</Slides>
  <Notes>70</Notes>
  <HiddenSlides>4</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89</vt:i4>
      </vt:variant>
    </vt:vector>
  </HeadingPairs>
  <TitlesOfParts>
    <vt:vector size="109" baseType="lpstr">
      <vt:lpstr>DIN Next</vt:lpstr>
      <vt:lpstr>HardingText-Regular2</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Helvetica Neue</vt:lpstr>
      <vt:lpstr>Helvetica Neue Light</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Machine Learning Framework for Regulatory Network Flat Version</vt:lpstr>
      <vt:lpstr>Some Failed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Architecture in Transcription Regulation</vt:lpstr>
      <vt:lpstr>PowerPoint Presentation</vt:lpstr>
      <vt:lpstr>PowerPoint Presentation</vt:lpstr>
      <vt:lpstr>Cohesin</vt:lpstr>
      <vt:lpstr>Study of Transcriptional and Post-transcriptional Regulation in Immune Systems </vt:lpstr>
      <vt:lpstr>PowerPoint Presentation</vt:lpstr>
      <vt:lpstr>Study of Transcriptional and Post-transcriptional Regulation in Immune Systems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Microsoft Office User</cp:lastModifiedBy>
  <cp:revision>1369</cp:revision>
  <dcterms:created xsi:type="dcterms:W3CDTF">2018-04-23T21:48:17Z</dcterms:created>
  <dcterms:modified xsi:type="dcterms:W3CDTF">2022-01-20T19:48:33Z</dcterms:modified>
</cp:coreProperties>
</file>